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d70ddf6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29d70ddf655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www.youtube.com/watch?v=hbzGO_Qonu0" TargetMode="Externa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BAF"/>
        </a:solidFill>
      </p:bgPr>
    </p:bg>
    <p:spTree>
      <p:nvGrpSpPr>
        <p:cNvPr id="10" name="Shape 10"/>
        <p:cNvGrpSpPr/>
        <p:nvPr/>
      </p:nvGrpSpPr>
      <p:grpSpPr>
        <a:xfrm>
          <a:off x="0" y="0"/>
          <a:ext cx="0" cy="0"/>
          <a:chOff x="0" y="0"/>
          <a:chExt cx="0" cy="0"/>
        </a:xfrm>
      </p:grpSpPr>
      <p:pic>
        <p:nvPicPr>
          <p:cNvPr id="11" name="Google Shape;11;p3"/>
          <p:cNvPicPr preferRelativeResize="0"/>
          <p:nvPr/>
        </p:nvPicPr>
        <p:blipFill rotWithShape="1">
          <a:blip r:embed="rId3">
            <a:alphaModFix/>
          </a:blip>
          <a:srcRect b="0" l="0" r="0" t="0"/>
          <a:stretch/>
        </p:blipFill>
        <p:spPr>
          <a:xfrm>
            <a:off x="0" y="867096"/>
            <a:ext cx="9144000" cy="5143500"/>
          </a:xfrm>
          <a:prstGeom prst="rect">
            <a:avLst/>
          </a:prstGeom>
          <a:noFill/>
          <a:ln>
            <a:noFill/>
          </a:ln>
        </p:spPr>
      </p:pic>
      <p:sp>
        <p:nvSpPr>
          <p:cNvPr id="12" name="Google Shape;12;p3"/>
          <p:cNvSpPr/>
          <p:nvPr/>
        </p:nvSpPr>
        <p:spPr>
          <a:xfrm>
            <a:off x="7571075" y="5442350"/>
            <a:ext cx="1436700" cy="503400"/>
          </a:xfrm>
          <a:prstGeom prst="rect">
            <a:avLst/>
          </a:prstGeom>
          <a:solidFill>
            <a:srgbClr val="096BAF"/>
          </a:solidFill>
          <a:ln cap="flat" cmpd="sng" w="9525">
            <a:solidFill>
              <a:srgbClr val="096B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BAF"/>
        </a:solidFill>
      </p:bgPr>
    </p:bg>
    <p:spTree>
      <p:nvGrpSpPr>
        <p:cNvPr id="64" name="Shape 64"/>
        <p:cNvGrpSpPr/>
        <p:nvPr/>
      </p:nvGrpSpPr>
      <p:grpSpPr>
        <a:xfrm>
          <a:off x="0" y="0"/>
          <a:ext cx="0" cy="0"/>
          <a:chOff x="0" y="0"/>
          <a:chExt cx="0" cy="0"/>
        </a:xfrm>
      </p:grpSpPr>
      <p:sp>
        <p:nvSpPr>
          <p:cNvPr id="65" name="Google Shape;65;p12"/>
          <p:cNvSpPr/>
          <p:nvPr/>
        </p:nvSpPr>
        <p:spPr>
          <a:xfrm>
            <a:off x="7571075" y="5442350"/>
            <a:ext cx="1436700" cy="503400"/>
          </a:xfrm>
          <a:prstGeom prst="rect">
            <a:avLst/>
          </a:prstGeom>
          <a:solidFill>
            <a:srgbClr val="096BAF"/>
          </a:solidFill>
          <a:ln cap="flat" cmpd="sng" w="9525">
            <a:solidFill>
              <a:srgbClr val="096B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GMTK is powered by Patreon - https://www.patreon.com/GameMakersToolkit&#10;&#10;Why do some games keep us rapt and entertained until the closing credits, while others fizzle out and end up on our pile of shame? Let’s look at some key ways developers can keep players interested (without being evil about it)&#10;&#10;=== Chapters ===&#10;&#10;00:00 - Intro&#10;01:07 - Pacing&#10;03:11 - Novelty&#10;03:44 - Anticipation&#10;05:36 - Goals&#10;06:58 - Positive Feedback Loops&#10;07:19 - Optimising Systems&#10;07:56 - Fantasising about the Future&#10;08:18 - Compelling Challenge&#10;09:36 - Conclusion&#10;&#10;=== Games Shown ===&#10;&#10;DOOM (2016)&#10;Assassin's Creed: Origins (2017)&#10;Celeste (2018)&#10;Candy Crush Saga (2012)&#10;Metro 2033 (2010)&#10;A Hat in Time (2017)&#10;Titanfall 2 (2016)&#10;Uncharted 4: A Thief's End (2016)&#10;Uncharted: The Lost Legacy (2017)&#10;Vanquish (2010)&#10;Uncharted 2: Among Thieves (2009)&#10;Dead Space 3 (2013)&#10;Far Cry 5 (2018)&#10;Iconoclasts (2018)&#10;Super Mario 3D World (2013)&#10;Metroid Prime 2: Echoes (2004)&#10;The Witness (2016)&#10;Dark Souls (2011)&#10;Bloodborne (2015)&#10;Hollow Knight (2017)&#10;Quantum Break (2016)&#10;Firewatch (2016)&#10;Middle-earth: Shadow of War (2017)&#10;Horizon Zero Dawn (2017)&#10;Stardew Valley (2016)&#10;Monster Hunter: World (2018)&#10;Factorio (2020)&#10;Opus Magnum (2017)&#10;Cuphead (2017)&#10;Resident Evil 4 (2005)&#10;Spelunky (2012)&#10;Downwell (2015)&#10;Inside (2016)&#10;The Legend of Zelda: Twilight Princess (2006)&#10;Hyper Light Drifter (2016)&#10;&#10;=== Credits ===&#10;&#10;Music used in this episode:&#10;&#10;Tunnelbound (animeistrash)&#10;Hotel Administration (animeistrash)&#10;untitled 4 (anime is trash)&#10;Tunnelbound (animeistrash)&#10;Hotel Administration (animeistrash)&#10;untitled 5 (animeistrash)&#10;untitled 1 (animeistrash)&#10;&#10;Other credits:&#10;&#10;Stardew Valley Fixer Upper - Farm Tour and Redesign | thatdenverguy&#10;https://www.youtube.com/watch?v=JHs_YwA3aws&#10;&#10;=== Subtitles ===&#10;&#10;Contribute translated subtitles - https://amara.org/v/C3BEf/" id="66" name="Google Shape;66;p12" title="How to Keep Players Engaged (Without Being Evil)">
            <a:hlinkClick r:id="rId3"/>
          </p:cNvPr>
          <p:cNvPicPr preferRelativeResize="0"/>
          <p:nvPr/>
        </p:nvPicPr>
        <p:blipFill>
          <a:blip r:embed="rId4">
            <a:alphaModFix/>
          </a:blip>
          <a:stretch>
            <a:fillRect/>
          </a:stretch>
        </p:blipFill>
        <p:spPr>
          <a:xfrm>
            <a:off x="345200" y="1190600"/>
            <a:ext cx="8453600" cy="4755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BAF"/>
        </a:solidFill>
      </p:bgPr>
    </p:bg>
    <p:spTree>
      <p:nvGrpSpPr>
        <p:cNvPr id="70" name="Shape 70"/>
        <p:cNvGrpSpPr/>
        <p:nvPr/>
      </p:nvGrpSpPr>
      <p:grpSpPr>
        <a:xfrm>
          <a:off x="0" y="0"/>
          <a:ext cx="0" cy="0"/>
          <a:chOff x="0" y="0"/>
          <a:chExt cx="0" cy="0"/>
        </a:xfrm>
      </p:grpSpPr>
      <p:pic>
        <p:nvPicPr>
          <p:cNvPr id="71" name="Google Shape;71;p13"/>
          <p:cNvPicPr preferRelativeResize="0"/>
          <p:nvPr/>
        </p:nvPicPr>
        <p:blipFill rotWithShape="1">
          <a:blip r:embed="rId3">
            <a:alphaModFix/>
          </a:blip>
          <a:srcRect b="0" l="0" r="0" t="0"/>
          <a:stretch/>
        </p:blipFill>
        <p:spPr>
          <a:xfrm>
            <a:off x="0" y="867096"/>
            <a:ext cx="9144000" cy="5143500"/>
          </a:xfrm>
          <a:prstGeom prst="rect">
            <a:avLst/>
          </a:prstGeom>
          <a:noFill/>
          <a:ln>
            <a:noFill/>
          </a:ln>
        </p:spPr>
      </p:pic>
      <p:sp>
        <p:nvSpPr>
          <p:cNvPr id="72" name="Google Shape;72;p13"/>
          <p:cNvSpPr/>
          <p:nvPr/>
        </p:nvSpPr>
        <p:spPr>
          <a:xfrm>
            <a:off x="7571075" y="5442350"/>
            <a:ext cx="1436700" cy="503400"/>
          </a:xfrm>
          <a:prstGeom prst="rect">
            <a:avLst/>
          </a:prstGeom>
          <a:solidFill>
            <a:srgbClr val="096BAF"/>
          </a:solidFill>
          <a:ln cap="flat" cmpd="sng" w="9525">
            <a:solidFill>
              <a:srgbClr val="096B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BAF"/>
        </a:solidFill>
      </p:bgPr>
    </p:bg>
    <p:spTree>
      <p:nvGrpSpPr>
        <p:cNvPr id="16" name="Shape 16"/>
        <p:cNvGrpSpPr/>
        <p:nvPr/>
      </p:nvGrpSpPr>
      <p:grpSpPr>
        <a:xfrm>
          <a:off x="0" y="0"/>
          <a:ext cx="0" cy="0"/>
          <a:chOff x="0" y="0"/>
          <a:chExt cx="0" cy="0"/>
        </a:xfrm>
      </p:grpSpPr>
      <p:pic>
        <p:nvPicPr>
          <p:cNvPr id="17" name="Google Shape;17;p4"/>
          <p:cNvPicPr preferRelativeResize="0"/>
          <p:nvPr/>
        </p:nvPicPr>
        <p:blipFill rotWithShape="1">
          <a:blip r:embed="rId3">
            <a:alphaModFix/>
          </a:blip>
          <a:srcRect b="0" l="0" r="0" t="0"/>
          <a:stretch/>
        </p:blipFill>
        <p:spPr>
          <a:xfrm>
            <a:off x="0" y="867096"/>
            <a:ext cx="9144000" cy="5143500"/>
          </a:xfrm>
          <a:prstGeom prst="rect">
            <a:avLst/>
          </a:prstGeom>
          <a:noFill/>
          <a:ln>
            <a:noFill/>
          </a:ln>
        </p:spPr>
      </p:pic>
      <p:sp>
        <p:nvSpPr>
          <p:cNvPr id="18" name="Google Shape;18;p4"/>
          <p:cNvSpPr/>
          <p:nvPr/>
        </p:nvSpPr>
        <p:spPr>
          <a:xfrm>
            <a:off x="7571075" y="5442350"/>
            <a:ext cx="1436700" cy="503400"/>
          </a:xfrm>
          <a:prstGeom prst="rect">
            <a:avLst/>
          </a:prstGeom>
          <a:solidFill>
            <a:srgbClr val="096BAF"/>
          </a:solidFill>
          <a:ln cap="flat" cmpd="sng" w="9525">
            <a:solidFill>
              <a:srgbClr val="096B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BAF"/>
        </a:solidFill>
      </p:bgPr>
    </p:bg>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3">
            <a:alphaModFix/>
          </a:blip>
          <a:srcRect b="0" l="0" r="0" t="0"/>
          <a:stretch/>
        </p:blipFill>
        <p:spPr>
          <a:xfrm>
            <a:off x="0" y="867096"/>
            <a:ext cx="9144000" cy="5143500"/>
          </a:xfrm>
          <a:prstGeom prst="rect">
            <a:avLst/>
          </a:prstGeom>
          <a:noFill/>
          <a:ln>
            <a:noFill/>
          </a:ln>
        </p:spPr>
      </p:pic>
      <p:sp>
        <p:nvSpPr>
          <p:cNvPr id="24" name="Google Shape;24;p5"/>
          <p:cNvSpPr/>
          <p:nvPr/>
        </p:nvSpPr>
        <p:spPr>
          <a:xfrm>
            <a:off x="7571075" y="5442350"/>
            <a:ext cx="1436700" cy="503400"/>
          </a:xfrm>
          <a:prstGeom prst="rect">
            <a:avLst/>
          </a:prstGeom>
          <a:solidFill>
            <a:srgbClr val="096BAF"/>
          </a:solidFill>
          <a:ln cap="flat" cmpd="sng" w="9525">
            <a:solidFill>
              <a:srgbClr val="096B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BAF"/>
        </a:solidFill>
      </p:bgPr>
    </p:bg>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3">
            <a:alphaModFix/>
          </a:blip>
          <a:srcRect b="0" l="0" r="0" t="0"/>
          <a:stretch/>
        </p:blipFill>
        <p:spPr>
          <a:xfrm>
            <a:off x="0" y="867096"/>
            <a:ext cx="9144000" cy="5143500"/>
          </a:xfrm>
          <a:prstGeom prst="rect">
            <a:avLst/>
          </a:prstGeom>
          <a:noFill/>
          <a:ln>
            <a:noFill/>
          </a:ln>
        </p:spPr>
      </p:pic>
      <p:sp>
        <p:nvSpPr>
          <p:cNvPr id="30" name="Google Shape;30;p6"/>
          <p:cNvSpPr/>
          <p:nvPr/>
        </p:nvSpPr>
        <p:spPr>
          <a:xfrm>
            <a:off x="7571075" y="5442350"/>
            <a:ext cx="1436700" cy="503400"/>
          </a:xfrm>
          <a:prstGeom prst="rect">
            <a:avLst/>
          </a:prstGeom>
          <a:solidFill>
            <a:srgbClr val="096BAF"/>
          </a:solidFill>
          <a:ln cap="flat" cmpd="sng" w="9525">
            <a:solidFill>
              <a:srgbClr val="096B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BAF"/>
        </a:solidFill>
      </p:bgPr>
    </p:bg>
    <p:spTree>
      <p:nvGrpSpPr>
        <p:cNvPr id="34" name="Shape 34"/>
        <p:cNvGrpSpPr/>
        <p:nvPr/>
      </p:nvGrpSpPr>
      <p:grpSpPr>
        <a:xfrm>
          <a:off x="0" y="0"/>
          <a:ext cx="0" cy="0"/>
          <a:chOff x="0" y="0"/>
          <a:chExt cx="0" cy="0"/>
        </a:xfrm>
      </p:grpSpPr>
      <p:pic>
        <p:nvPicPr>
          <p:cNvPr id="35" name="Google Shape;35;p7"/>
          <p:cNvPicPr preferRelativeResize="0"/>
          <p:nvPr/>
        </p:nvPicPr>
        <p:blipFill rotWithShape="1">
          <a:blip r:embed="rId3">
            <a:alphaModFix/>
          </a:blip>
          <a:srcRect b="0" l="0" r="0" t="0"/>
          <a:stretch/>
        </p:blipFill>
        <p:spPr>
          <a:xfrm>
            <a:off x="0" y="867096"/>
            <a:ext cx="9144000" cy="5143500"/>
          </a:xfrm>
          <a:prstGeom prst="rect">
            <a:avLst/>
          </a:prstGeom>
          <a:noFill/>
          <a:ln>
            <a:noFill/>
          </a:ln>
        </p:spPr>
      </p:pic>
      <p:sp>
        <p:nvSpPr>
          <p:cNvPr id="36" name="Google Shape;36;p7"/>
          <p:cNvSpPr/>
          <p:nvPr/>
        </p:nvSpPr>
        <p:spPr>
          <a:xfrm>
            <a:off x="7571075" y="5442350"/>
            <a:ext cx="1436700" cy="503400"/>
          </a:xfrm>
          <a:prstGeom prst="rect">
            <a:avLst/>
          </a:prstGeom>
          <a:solidFill>
            <a:srgbClr val="096BAF"/>
          </a:solidFill>
          <a:ln cap="flat" cmpd="sng" w="9525">
            <a:solidFill>
              <a:srgbClr val="096B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BAF"/>
        </a:solidFill>
      </p:bgPr>
    </p:bg>
    <p:spTree>
      <p:nvGrpSpPr>
        <p:cNvPr id="40" name="Shape 40"/>
        <p:cNvGrpSpPr/>
        <p:nvPr/>
      </p:nvGrpSpPr>
      <p:grpSpPr>
        <a:xfrm>
          <a:off x="0" y="0"/>
          <a:ext cx="0" cy="0"/>
          <a:chOff x="0" y="0"/>
          <a:chExt cx="0" cy="0"/>
        </a:xfrm>
      </p:grpSpPr>
      <p:pic>
        <p:nvPicPr>
          <p:cNvPr id="41" name="Google Shape;41;p8"/>
          <p:cNvPicPr preferRelativeResize="0"/>
          <p:nvPr/>
        </p:nvPicPr>
        <p:blipFill rotWithShape="1">
          <a:blip r:embed="rId3">
            <a:alphaModFix/>
          </a:blip>
          <a:srcRect b="0" l="0" r="0" t="0"/>
          <a:stretch/>
        </p:blipFill>
        <p:spPr>
          <a:xfrm>
            <a:off x="0" y="867096"/>
            <a:ext cx="9144000" cy="5143500"/>
          </a:xfrm>
          <a:prstGeom prst="rect">
            <a:avLst/>
          </a:prstGeom>
          <a:noFill/>
          <a:ln>
            <a:noFill/>
          </a:ln>
        </p:spPr>
      </p:pic>
      <p:sp>
        <p:nvSpPr>
          <p:cNvPr id="42" name="Google Shape;42;p8"/>
          <p:cNvSpPr/>
          <p:nvPr/>
        </p:nvSpPr>
        <p:spPr>
          <a:xfrm>
            <a:off x="7571075" y="5442350"/>
            <a:ext cx="1436700" cy="503400"/>
          </a:xfrm>
          <a:prstGeom prst="rect">
            <a:avLst/>
          </a:prstGeom>
          <a:solidFill>
            <a:srgbClr val="096BAF"/>
          </a:solidFill>
          <a:ln cap="flat" cmpd="sng" w="9525">
            <a:solidFill>
              <a:srgbClr val="096B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BAF"/>
        </a:solidFill>
      </p:bgPr>
    </p:bg>
    <p:spTree>
      <p:nvGrpSpPr>
        <p:cNvPr id="46" name="Shape 46"/>
        <p:cNvGrpSpPr/>
        <p:nvPr/>
      </p:nvGrpSpPr>
      <p:grpSpPr>
        <a:xfrm>
          <a:off x="0" y="0"/>
          <a:ext cx="0" cy="0"/>
          <a:chOff x="0" y="0"/>
          <a:chExt cx="0" cy="0"/>
        </a:xfrm>
      </p:grpSpPr>
      <p:pic>
        <p:nvPicPr>
          <p:cNvPr id="47" name="Google Shape;47;p9"/>
          <p:cNvPicPr preferRelativeResize="0"/>
          <p:nvPr/>
        </p:nvPicPr>
        <p:blipFill rotWithShape="1">
          <a:blip r:embed="rId3">
            <a:alphaModFix/>
          </a:blip>
          <a:srcRect b="0" l="0" r="0" t="0"/>
          <a:stretch/>
        </p:blipFill>
        <p:spPr>
          <a:xfrm>
            <a:off x="0" y="867096"/>
            <a:ext cx="9144000" cy="5143500"/>
          </a:xfrm>
          <a:prstGeom prst="rect">
            <a:avLst/>
          </a:prstGeom>
          <a:noFill/>
          <a:ln>
            <a:noFill/>
          </a:ln>
        </p:spPr>
      </p:pic>
      <p:sp>
        <p:nvSpPr>
          <p:cNvPr id="48" name="Google Shape;48;p9"/>
          <p:cNvSpPr/>
          <p:nvPr/>
        </p:nvSpPr>
        <p:spPr>
          <a:xfrm>
            <a:off x="7571075" y="5442350"/>
            <a:ext cx="1436700" cy="503400"/>
          </a:xfrm>
          <a:prstGeom prst="rect">
            <a:avLst/>
          </a:prstGeom>
          <a:solidFill>
            <a:srgbClr val="096BAF"/>
          </a:solidFill>
          <a:ln cap="flat" cmpd="sng" w="9525">
            <a:solidFill>
              <a:srgbClr val="096B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BAF"/>
        </a:solidFill>
      </p:bgPr>
    </p:bg>
    <p:spTree>
      <p:nvGrpSpPr>
        <p:cNvPr id="52" name="Shape 52"/>
        <p:cNvGrpSpPr/>
        <p:nvPr/>
      </p:nvGrpSpPr>
      <p:grpSpPr>
        <a:xfrm>
          <a:off x="0" y="0"/>
          <a:ext cx="0" cy="0"/>
          <a:chOff x="0" y="0"/>
          <a:chExt cx="0" cy="0"/>
        </a:xfrm>
      </p:grpSpPr>
      <p:pic>
        <p:nvPicPr>
          <p:cNvPr id="53" name="Google Shape;53;p10"/>
          <p:cNvPicPr preferRelativeResize="0"/>
          <p:nvPr/>
        </p:nvPicPr>
        <p:blipFill rotWithShape="1">
          <a:blip r:embed="rId3">
            <a:alphaModFix/>
          </a:blip>
          <a:srcRect b="0" l="0" r="0" t="0"/>
          <a:stretch/>
        </p:blipFill>
        <p:spPr>
          <a:xfrm>
            <a:off x="0" y="867096"/>
            <a:ext cx="9144000" cy="5143500"/>
          </a:xfrm>
          <a:prstGeom prst="rect">
            <a:avLst/>
          </a:prstGeom>
          <a:noFill/>
          <a:ln>
            <a:noFill/>
          </a:ln>
        </p:spPr>
      </p:pic>
      <p:sp>
        <p:nvSpPr>
          <p:cNvPr id="54" name="Google Shape;54;p10"/>
          <p:cNvSpPr/>
          <p:nvPr/>
        </p:nvSpPr>
        <p:spPr>
          <a:xfrm>
            <a:off x="7571075" y="5442350"/>
            <a:ext cx="1436700" cy="503400"/>
          </a:xfrm>
          <a:prstGeom prst="rect">
            <a:avLst/>
          </a:prstGeom>
          <a:solidFill>
            <a:srgbClr val="096BAF"/>
          </a:solidFill>
          <a:ln cap="flat" cmpd="sng" w="9525">
            <a:solidFill>
              <a:srgbClr val="096B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BAF"/>
        </a:solidFill>
      </p:bgPr>
    </p:bg>
    <p:spTree>
      <p:nvGrpSpPr>
        <p:cNvPr id="58" name="Shape 58"/>
        <p:cNvGrpSpPr/>
        <p:nvPr/>
      </p:nvGrpSpPr>
      <p:grpSpPr>
        <a:xfrm>
          <a:off x="0" y="0"/>
          <a:ext cx="0" cy="0"/>
          <a:chOff x="0" y="0"/>
          <a:chExt cx="0" cy="0"/>
        </a:xfrm>
      </p:grpSpPr>
      <p:pic>
        <p:nvPicPr>
          <p:cNvPr id="59" name="Google Shape;59;p11"/>
          <p:cNvPicPr preferRelativeResize="0"/>
          <p:nvPr/>
        </p:nvPicPr>
        <p:blipFill rotWithShape="1">
          <a:blip r:embed="rId3">
            <a:alphaModFix/>
          </a:blip>
          <a:srcRect b="0" l="0" r="0" t="0"/>
          <a:stretch/>
        </p:blipFill>
        <p:spPr>
          <a:xfrm>
            <a:off x="0" y="867096"/>
            <a:ext cx="9144000" cy="5143500"/>
          </a:xfrm>
          <a:prstGeom prst="rect">
            <a:avLst/>
          </a:prstGeom>
          <a:noFill/>
          <a:ln>
            <a:noFill/>
          </a:ln>
        </p:spPr>
      </p:pic>
      <p:sp>
        <p:nvSpPr>
          <p:cNvPr id="60" name="Google Shape;60;p11"/>
          <p:cNvSpPr/>
          <p:nvPr/>
        </p:nvSpPr>
        <p:spPr>
          <a:xfrm>
            <a:off x="7571075" y="5442350"/>
            <a:ext cx="1436700" cy="503400"/>
          </a:xfrm>
          <a:prstGeom prst="rect">
            <a:avLst/>
          </a:prstGeom>
          <a:solidFill>
            <a:srgbClr val="096BAF"/>
          </a:solidFill>
          <a:ln cap="flat" cmpd="sng" w="9525">
            <a:solidFill>
              <a:srgbClr val="096B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heme19">
  <a:themeElements>
    <a:clrScheme name="Theme19">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